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1"/>
    <p:sldMasterId id="2147483706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Gill Sans" panose="020B0604020202020204" charset="0"/>
      <p:regular r:id="rId35"/>
      <p:bold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PT Sans Narrow" panose="020B0604020202020204" pitchFamily="34" charset="0"/>
      <p:regular r:id="rId41"/>
      <p:bold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7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D12EB9-8F03-43D9-AB80-9F5FCCD8101B}">
  <a:tblStyle styleId="{D4D12EB9-8F03-43D9-AB80-9F5FCCD81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46" y="58"/>
      </p:cViewPr>
      <p:guideLst>
        <p:guide orient="horz" pos="1620"/>
        <p:guide pos="2880"/>
        <p:guide orient="horz" pos="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536643356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d536643356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d3a5911bc7_2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3" name="Google Shape;453;gd3a5911bc7_2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d3a5911bc7_2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3" name="Google Shape;463;gd3a5911bc7_2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85418da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f85418d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10c35ed565_13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110c35ed565_13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b9267ca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db9267ca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d3a5911bc7_2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d3a5911bc7_2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d3a5911bc7_2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d3a5911bc7_2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3a5911bc7_22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d3a5911bc7_2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294c9dc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12294c9dc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df8680d9a9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df8680d9a9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b456d31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0b456d31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df5c8e18c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df5c8e18c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df8680d9a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df8680d9a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df8680d9a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df8680d9a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6a8f9348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16a8f9348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d536643356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d536643356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3a5911bc7_22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d3a5911bc7_2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3a5911bc7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400" name="Google Shape;400;gd3a5911bc7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3a5911bc7_2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Comments:</a:t>
            </a:r>
            <a:endParaRPr/>
          </a:p>
        </p:txBody>
      </p:sp>
      <p:sp>
        <p:nvSpPr>
          <p:cNvPr id="411" name="Google Shape;411;gd3a5911bc7_2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d3a5911bc7_2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gd3a5911bc7_2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3a5911bc7_2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2" name="Google Shape;432;gd3a5911bc7_2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3a5911bc7_2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3" name="Google Shape;443;gd3a5911bc7_2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45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762"/>
            <a:ext cx="8768834" cy="48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14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78" name="Google Shape;78;p14"/>
          <p:cNvSpPr txBox="1">
            <a:spLocks noGrp="1"/>
          </p:cNvSpPr>
          <p:nvPr>
            <p:ph type="body" idx="2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768" y="565400"/>
            <a:ext cx="1358768" cy="40763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bg>
      <p:bgPr>
        <a:solidFill>
          <a:srgbClr val="BA0C2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86" name="Google Shape;86;p15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" name="Google Shape;8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768" y="565400"/>
            <a:ext cx="1358768" cy="40763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bg>
      <p:bgPr>
        <a:solidFill>
          <a:srgbClr val="BA0C2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1143000" y="530728"/>
            <a:ext cx="5486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768" y="4310397"/>
            <a:ext cx="1358768" cy="407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6"/>
          <p:cNvCxnSpPr/>
          <p:nvPr/>
        </p:nvCxnSpPr>
        <p:spPr>
          <a:xfrm>
            <a:off x="746760" y="681915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bg>
      <p:bgPr>
        <a:solidFill>
          <a:srgbClr val="E7E7E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>
            <a:spLocks noGrp="1"/>
          </p:cNvSpPr>
          <p:nvPr>
            <p:ph type="pic" idx="2"/>
          </p:nvPr>
        </p:nvSpPr>
        <p:spPr>
          <a:xfrm>
            <a:off x="152400" y="2571749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3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bg>
      <p:bgPr>
        <a:solidFill>
          <a:srgbClr val="E7E7E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bg>
      <p:bgPr>
        <a:solidFill>
          <a:srgbClr val="E7E7E5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>
            <a:spLocks noGrp="1"/>
          </p:cNvSpPr>
          <p:nvPr>
            <p:ph type="pic" idx="2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3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bg>
      <p:bgPr>
        <a:solidFill>
          <a:srgbClr val="E7E7E5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3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761"/>
            <a:ext cx="8768836" cy="483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 rot="-5400000">
            <a:off x="78706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768" y="4310397"/>
            <a:ext cx="1358768" cy="4076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>
            <a:spLocks noGrp="1"/>
          </p:cNvSpPr>
          <p:nvPr>
            <p:ph type="subTitle" idx="2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31" name="Google Shape;131;p21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bg>
      <p:bgPr>
        <a:solidFill>
          <a:srgbClr val="E7E7E5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bg>
      <p:bgPr>
        <a:solidFill>
          <a:srgbClr val="E7E7E5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2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Title Only">
  <p:cSld name="Red/Gray Title Only">
    <p:bg>
      <p:bgPr>
        <a:solidFill>
          <a:srgbClr val="E7E7E5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>
            <a:spLocks noGrp="1"/>
          </p:cNvSpPr>
          <p:nvPr>
            <p:ph type="pic" idx="2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">
  <p:cSld name="1_Red/Gray 1 Content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marL="914400" lvl="1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2 Content">
  <p:cSld name="1_Red/Gray 2 Content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2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3 Content">
  <p:cSld name="1_Red/Gray 3 Content"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2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3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Bottom Photo">
  <p:cSld name="1_Red/Gray 1 Content + Bottom Photo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>
            <a:spLocks noGrp="1"/>
          </p:cNvSpPr>
          <p:nvPr>
            <p:ph type="pic" idx="2"/>
          </p:nvPr>
        </p:nvSpPr>
        <p:spPr>
          <a:xfrm>
            <a:off x="152400" y="2571749"/>
            <a:ext cx="8839200" cy="24210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3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1 Content + Right Photo">
  <p:cSld name="1_Red/Gray 1 Content + Right Photo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>
            <a:spLocks noGrp="1"/>
          </p:cNvSpPr>
          <p:nvPr>
            <p:ph type="pic" idx="2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3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/Gray Title Only">
  <p:cSld name="1_Red/Gray Title Only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>
            <a:spLocks noGrp="1"/>
          </p:cNvSpPr>
          <p:nvPr>
            <p:ph type="pic" idx="2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body" idx="1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- Full Red">
  <p:cSld name="1_Cover - Full Red">
    <p:bg>
      <p:bgPr>
        <a:solidFill>
          <a:srgbClr val="002F6C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99" name="Google Shape;199;p31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0" name="Google Shape;20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768" y="565400"/>
            <a:ext cx="1358768" cy="40763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Full Red">
  <p:cSld name="1_Divider - Full Red">
    <p:bg>
      <p:bgPr>
        <a:solidFill>
          <a:srgbClr val="002F6C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1143000" y="530728"/>
            <a:ext cx="5486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768" y="4310397"/>
            <a:ext cx="1358768" cy="407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32"/>
          <p:cNvCxnSpPr/>
          <p:nvPr/>
        </p:nvCxnSpPr>
        <p:spPr>
          <a:xfrm>
            <a:off x="746760" y="681915"/>
            <a:ext cx="3201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">
  <p:cSld name="2_Red/Gray 1 Content">
    <p:bg>
      <p:bgPr>
        <a:solidFill>
          <a:srgbClr val="E7E7E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marL="914400" lvl="1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2 Content">
  <p:cSld name="2_Red/Gray 2 Content">
    <p:bg>
      <p:bgPr>
        <a:solidFill>
          <a:srgbClr val="E7E7E5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6" name="Google Shape;216;p34"/>
          <p:cNvSpPr txBox="1">
            <a:spLocks noGrp="1"/>
          </p:cNvSpPr>
          <p:nvPr>
            <p:ph type="body" idx="2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3 Content">
  <p:cSld name="2_Red/Gray 3 Content">
    <p:bg>
      <p:bgPr>
        <a:solidFill>
          <a:srgbClr val="E7E7E5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body" idx="2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body" idx="3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Bottom Photo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>
            <a:spLocks noGrp="1"/>
          </p:cNvSpPr>
          <p:nvPr>
            <p:ph type="pic" idx="2"/>
          </p:nvPr>
        </p:nvSpPr>
        <p:spPr>
          <a:xfrm>
            <a:off x="152400" y="2571749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3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1 Content + Right Photo">
  <p:cSld name="2_Red/Gray 1 Content + Right Photo">
    <p:bg>
      <p:bgPr>
        <a:solidFill>
          <a:srgbClr val="E7E7E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>
            <a:spLocks noGrp="1"/>
          </p:cNvSpPr>
          <p:nvPr>
            <p:ph type="pic" idx="2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body" idx="3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d/Gray Title Only">
  <p:cSld name="2_Red/Gray Title Only">
    <p:bg>
      <p:bgPr>
        <a:solidFill>
          <a:srgbClr val="E7E7E5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>
            <a:spLocks noGrp="1"/>
          </p:cNvSpPr>
          <p:nvPr>
            <p:ph type="pic" idx="2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body" idx="1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">
  <p:cSld name="3_Red/Gray 1 Content"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9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9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marL="914400" lvl="1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2 Content">
  <p:cSld name="3_Red/Gray 2 Content"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body" idx="2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3 Content">
  <p:cSld name="3_Red/Gray 3 Content"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body" idx="1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5" name="Google Shape;265;p41"/>
          <p:cNvSpPr txBox="1">
            <a:spLocks noGrp="1"/>
          </p:cNvSpPr>
          <p:nvPr>
            <p:ph type="body" idx="2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3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Bottom Photo">
  <p:cSld name="3_Red/Gray 1 Content + Bottom Photo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>
            <a:spLocks noGrp="1"/>
          </p:cNvSpPr>
          <p:nvPr>
            <p:ph type="pic" idx="2"/>
          </p:nvPr>
        </p:nvSpPr>
        <p:spPr>
          <a:xfrm>
            <a:off x="152400" y="2571749"/>
            <a:ext cx="8839200" cy="24210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ftr" idx="11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2"/>
          <p:cNvSpPr txBox="1">
            <a:spLocks noGrp="1"/>
          </p:cNvSpPr>
          <p:nvPr>
            <p:ph type="body" idx="3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1 Content + Right Photo">
  <p:cSld name="3_Red/Gray 1 Content + Right Photo"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>
            <a:spLocks noGrp="1"/>
          </p:cNvSpPr>
          <p:nvPr>
            <p:ph type="pic" idx="2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1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3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Red/Gray Title Only">
  <p:cSld name="3_Red/Gray Title Only"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>
            <a:spLocks noGrp="1"/>
          </p:cNvSpPr>
          <p:nvPr>
            <p:ph type="pic" idx="2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dt" idx="10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44"/>
          <p:cNvSpPr txBox="1">
            <a:spLocks noGrp="1"/>
          </p:cNvSpPr>
          <p:nvPr>
            <p:ph type="body" idx="1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4"/>
          <p:cNvSpPr txBox="1">
            <a:spLocks noGrp="1"/>
          </p:cNvSpPr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5200"/>
              <a:buFont typeface="Gill Sans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ntent">
  <p:cSld name="One_Conte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/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rgbClr val="111D5E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46"/>
          <p:cNvSpPr txBox="1">
            <a:spLocks noGrp="1"/>
          </p:cNvSpPr>
          <p:nvPr>
            <p:ph type="body" idx="1"/>
          </p:nvPr>
        </p:nvSpPr>
        <p:spPr>
          <a:xfrm>
            <a:off x="463024" y="1105371"/>
            <a:ext cx="8225400" cy="3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2040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46"/>
          <p:cNvSpPr/>
          <p:nvPr/>
        </p:nvSpPr>
        <p:spPr>
          <a:xfrm>
            <a:off x="0" y="5051167"/>
            <a:ext cx="9144000" cy="92100"/>
          </a:xfrm>
          <a:prstGeom prst="rect">
            <a:avLst/>
          </a:prstGeom>
          <a:solidFill>
            <a:srgbClr val="B21F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46"/>
          <p:cNvSpPr txBox="1">
            <a:spLocks noGrp="1"/>
          </p:cNvSpPr>
          <p:nvPr>
            <p:ph type="title"/>
          </p:nvPr>
        </p:nvSpPr>
        <p:spPr>
          <a:xfrm>
            <a:off x="463024" y="62641"/>
            <a:ext cx="8227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sz="2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ne_Content">
  <p:cSld name="2_One_Conten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body" idx="1"/>
          </p:nvPr>
        </p:nvSpPr>
        <p:spPr>
          <a:xfrm>
            <a:off x="463024" y="1105372"/>
            <a:ext cx="8225400" cy="3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2040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2040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47"/>
          <p:cNvSpPr/>
          <p:nvPr/>
        </p:nvSpPr>
        <p:spPr>
          <a:xfrm>
            <a:off x="0" y="5051167"/>
            <a:ext cx="9144000" cy="92100"/>
          </a:xfrm>
          <a:prstGeom prst="rect">
            <a:avLst/>
          </a:prstGeom>
          <a:solidFill>
            <a:srgbClr val="B21F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rgbClr val="0204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463024" y="62641"/>
            <a:ext cx="8227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0406"/>
              </a:buClr>
              <a:buSzPts val="2700"/>
              <a:buFont typeface="Century Gothic"/>
              <a:buNone/>
              <a:defRPr sz="2700">
                <a:solidFill>
                  <a:srgbClr val="02040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rgbClr val="414674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8144" y="4339828"/>
            <a:ext cx="503169" cy="70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Gill Sans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7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8"/>
          <p:cNvSpPr/>
          <p:nvPr/>
        </p:nvSpPr>
        <p:spPr>
          <a:xfrm rot="5400000">
            <a:off x="-2400300" y="2400300"/>
            <a:ext cx="51435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49"/>
          <p:cNvSpPr/>
          <p:nvPr/>
        </p:nvSpPr>
        <p:spPr>
          <a:xfrm>
            <a:off x="323875" y="1643925"/>
            <a:ext cx="4912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 Brainstorm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3" name="Google Shape;313;p49"/>
          <p:cNvSpPr/>
          <p:nvPr/>
        </p:nvSpPr>
        <p:spPr>
          <a:xfrm>
            <a:off x="5357525" y="1643925"/>
            <a:ext cx="3325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Top Two Ideas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49"/>
          <p:cNvSpPr/>
          <p:nvPr/>
        </p:nvSpPr>
        <p:spPr>
          <a:xfrm>
            <a:off x="3835850" y="107000"/>
            <a:ext cx="5130000" cy="14196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Instructions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Choose one person to facilitate discussion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Individually, silently brainstorm about </a:t>
            </a:r>
            <a:r>
              <a:rPr lang="en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ways to improve your online collaboration</a:t>
            </a:r>
            <a:endParaRPr sz="12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Enter your individual ideas on each idea “sticky”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 a group, read the stickies and discuss your top 2. 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Drag and drop your top 2 ideas to the box on the right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5" name="Google Shape;315;p49"/>
          <p:cNvSpPr txBox="1"/>
          <p:nvPr/>
        </p:nvSpPr>
        <p:spPr>
          <a:xfrm>
            <a:off x="323875" y="328475"/>
            <a:ext cx="3671100" cy="26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</a:pPr>
            <a:r>
              <a:rPr lang="en"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Breakout group 1</a:t>
            </a:r>
            <a:endParaRPr sz="36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buClr>
                <a:schemeClr val="lt1"/>
              </a:buClr>
              <a:buSzPts val="600"/>
              <a:buFont typeface="Gill Sans"/>
              <a:buNone/>
              <a:defRPr sz="600" b="0" i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51"/>
          <p:cNvSpPr/>
          <p:nvPr/>
        </p:nvSpPr>
        <p:spPr>
          <a:xfrm>
            <a:off x="323875" y="1643925"/>
            <a:ext cx="4912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 Brainstorm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1" name="Google Shape;321;p51"/>
          <p:cNvSpPr/>
          <p:nvPr/>
        </p:nvSpPr>
        <p:spPr>
          <a:xfrm>
            <a:off x="5357525" y="1643925"/>
            <a:ext cx="3325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Top Two Ideas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2" name="Google Shape;322;p51"/>
          <p:cNvSpPr/>
          <p:nvPr/>
        </p:nvSpPr>
        <p:spPr>
          <a:xfrm>
            <a:off x="3835850" y="107000"/>
            <a:ext cx="5130000" cy="14196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Instructions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Choose one person to facilitate discussion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Individually, silently brainstorm about </a:t>
            </a:r>
            <a:r>
              <a:rPr lang="en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ways to improve your online collaboration</a:t>
            </a:r>
            <a:endParaRPr sz="12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Enter your individual ideas on each idea “sticky”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 a group, read the stickies and discuss your top 2. 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Drag and drop your top 2 ideas to the box on the right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3" name="Google Shape;323;p51"/>
          <p:cNvSpPr txBox="1"/>
          <p:nvPr/>
        </p:nvSpPr>
        <p:spPr>
          <a:xfrm>
            <a:off x="323875" y="328475"/>
            <a:ext cx="3671100" cy="26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</a:pPr>
            <a:r>
              <a:rPr lang="en"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Breakout group 2</a:t>
            </a:r>
            <a:endParaRPr sz="36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 1">
  <p:cSld name="Title only 3 1">
    <p:bg>
      <p:bgPr>
        <a:solidFill>
          <a:srgbClr val="FFFFFF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52"/>
          <p:cNvSpPr/>
          <p:nvPr/>
        </p:nvSpPr>
        <p:spPr>
          <a:xfrm>
            <a:off x="323875" y="1643925"/>
            <a:ext cx="4912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 Brainstorm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7" name="Google Shape;327;p52"/>
          <p:cNvSpPr/>
          <p:nvPr/>
        </p:nvSpPr>
        <p:spPr>
          <a:xfrm>
            <a:off x="5357525" y="1643925"/>
            <a:ext cx="3325500" cy="32889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Top Two Ideas</a:t>
            </a:r>
            <a:endParaRPr sz="18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8" name="Google Shape;328;p52"/>
          <p:cNvSpPr/>
          <p:nvPr/>
        </p:nvSpPr>
        <p:spPr>
          <a:xfrm>
            <a:off x="3835850" y="107000"/>
            <a:ext cx="5130000" cy="14196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rPr lang="en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Instructions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Choose one person to facilitate discussion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Individually, silently brainstorm about </a:t>
            </a:r>
            <a:r>
              <a:rPr lang="en" sz="12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ways to improve your online collaboration</a:t>
            </a:r>
            <a:endParaRPr sz="1200" u="sng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Enter your individual ideas on each idea “sticky”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 a group, read the stickies and discuss your top 2. 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AutoNum type="arabicPeriod"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Drag and drop your top 2 ideas to the box on the right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9" name="Google Shape;329;p52"/>
          <p:cNvSpPr txBox="1"/>
          <p:nvPr/>
        </p:nvSpPr>
        <p:spPr>
          <a:xfrm>
            <a:off x="323875" y="328475"/>
            <a:ext cx="3671100" cy="26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</a:pPr>
            <a:r>
              <a:rPr lang="en"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Breakout group 3</a:t>
            </a:r>
            <a:endParaRPr sz="36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2" name="Google Shape;332;p53"/>
          <p:cNvSpPr/>
          <p:nvPr/>
        </p:nvSpPr>
        <p:spPr>
          <a:xfrm>
            <a:off x="406700" y="323875"/>
            <a:ext cx="1218300" cy="539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r>
              <a:rPr lang="en" sz="17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 A</a:t>
            </a:r>
            <a:endParaRPr sz="17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3" name="Google Shape;333;p53"/>
          <p:cNvSpPr/>
          <p:nvPr/>
        </p:nvSpPr>
        <p:spPr>
          <a:xfrm>
            <a:off x="2184775" y="323875"/>
            <a:ext cx="1218300" cy="5397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r>
              <a:rPr lang="en" sz="17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 B</a:t>
            </a:r>
            <a:endParaRPr sz="17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4" name="Google Shape;334;p53"/>
          <p:cNvSpPr/>
          <p:nvPr/>
        </p:nvSpPr>
        <p:spPr>
          <a:xfrm>
            <a:off x="3962850" y="323875"/>
            <a:ext cx="1218300" cy="5397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r>
              <a:rPr lang="en" sz="17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 C</a:t>
            </a:r>
            <a:endParaRPr sz="17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5" name="Google Shape;335;p53"/>
          <p:cNvSpPr/>
          <p:nvPr/>
        </p:nvSpPr>
        <p:spPr>
          <a:xfrm>
            <a:off x="5740925" y="323875"/>
            <a:ext cx="1218300" cy="539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r>
              <a:rPr lang="en" sz="17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 D</a:t>
            </a:r>
            <a:endParaRPr sz="17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6" name="Google Shape;336;p53"/>
          <p:cNvSpPr/>
          <p:nvPr/>
        </p:nvSpPr>
        <p:spPr>
          <a:xfrm>
            <a:off x="7518975" y="323875"/>
            <a:ext cx="1218300" cy="5397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Gill Sans"/>
              <a:buNone/>
            </a:pPr>
            <a:r>
              <a:rPr lang="en" sz="17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Cluster E</a:t>
            </a:r>
            <a:endParaRPr sz="17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 rtl="0">
              <a:buClr>
                <a:srgbClr val="6C6463"/>
              </a:buClr>
              <a:buSzPts val="600"/>
              <a:buFont typeface="Gill Sans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9" name="Google Shape;33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58225" y="1"/>
            <a:ext cx="99769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4"/>
          <p:cNvSpPr txBox="1"/>
          <p:nvPr/>
        </p:nvSpPr>
        <p:spPr>
          <a:xfrm>
            <a:off x="2045775" y="76075"/>
            <a:ext cx="53313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Open Sans"/>
              <a:buNone/>
            </a:pPr>
            <a:r>
              <a:rPr lang="en" sz="2000" b="1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What is your favorite pizza topping?</a:t>
            </a:r>
            <a:endParaRPr sz="2000" b="1">
              <a:solidFill>
                <a:srgbClr val="F1C23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rgbClr val="414674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8144" y="4339828"/>
            <a:ext cx="503169" cy="70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Gill Sans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7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55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700"/>
              <a:buChar char="•"/>
              <a:defRPr>
                <a:solidFill>
                  <a:schemeClr val="lt2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55"/>
          <p:cNvSpPr/>
          <p:nvPr/>
        </p:nvSpPr>
        <p:spPr>
          <a:xfrm rot="5400000">
            <a:off x="-2400300" y="2400300"/>
            <a:ext cx="51435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 type="objTx">
  <p:cSld name="OBJECT_WITH_CAPTION_TEXT">
    <p:bg>
      <p:bgPr>
        <a:solidFill>
          <a:schemeClr val="lt2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ill Sans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body" idx="1"/>
          </p:nvPr>
        </p:nvSpPr>
        <p:spPr>
          <a:xfrm>
            <a:off x="3887391" y="342901"/>
            <a:ext cx="4629300" cy="4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solidFill>
                  <a:schemeClr val="dk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solidFill>
                  <a:schemeClr val="dk1"/>
                </a:solidFill>
              </a:defRPr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2"/>
          </p:nvPr>
        </p:nvSpPr>
        <p:spPr>
          <a:xfrm>
            <a:off x="629841" y="1543048"/>
            <a:ext cx="29493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51" name="Google Shape;351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8144" y="4339828"/>
            <a:ext cx="503169" cy="70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6"/>
          <p:cNvSpPr/>
          <p:nvPr/>
        </p:nvSpPr>
        <p:spPr>
          <a:xfrm rot="5400000">
            <a:off x="-2400300" y="2400300"/>
            <a:ext cx="51435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BBE3D9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82C"/>
              </a:buClr>
              <a:buSzPts val="1100"/>
              <a:buFont typeface="Gill Sans"/>
              <a:buNone/>
              <a:defRPr sz="4500">
                <a:solidFill>
                  <a:srgbClr val="15182C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5182C"/>
              </a:buClr>
              <a:buSzPts val="1800"/>
              <a:buNone/>
              <a:defRPr sz="1800">
                <a:solidFill>
                  <a:srgbClr val="15182C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500"/>
              <a:buNone/>
              <a:defRPr sz="1500">
                <a:solidFill>
                  <a:srgbClr val="98CFBE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400"/>
              <a:buNone/>
              <a:defRPr sz="1400">
                <a:solidFill>
                  <a:srgbClr val="98CFBE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8CFBE"/>
              </a:buClr>
              <a:buSzPts val="1200"/>
              <a:buNone/>
              <a:defRPr sz="1200">
                <a:solidFill>
                  <a:srgbClr val="98CF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8144" y="4339828"/>
            <a:ext cx="503169" cy="70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ill Sans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8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58"/>
          <p:cNvSpPr/>
          <p:nvPr/>
        </p:nvSpPr>
        <p:spPr>
          <a:xfrm rot="5400000">
            <a:off x="-2400300" y="2400300"/>
            <a:ext cx="51435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lt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8145" y="4339828"/>
            <a:ext cx="503169" cy="701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ill Sans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9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59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59"/>
          <p:cNvSpPr/>
          <p:nvPr/>
        </p:nvSpPr>
        <p:spPr>
          <a:xfrm rot="5400000">
            <a:off x="-2400300" y="2400300"/>
            <a:ext cx="51435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152400" y="4825484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3124200" y="4825484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6858000" y="4825484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0" y="0"/>
            <a:ext cx="9144000" cy="5148000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eratingstructures.com/ls-men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eo.com/blog/4-reasons-warm-ups-will-fundamentally-change-your-wor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smOArT9VizfghEOVBU-4W7uLDNgEeVy/view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ndyhuggett.com/archive/virtual-training-troubleshooting-guide-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hyperlink" Target="https://www.cindyhuggett.com/resources/#!/checklis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nclusionsolution.me/lets-get-practical-3-key-inclusive-facilitation-practices-workplace-training-power-partiality-polarization-inclusive-listening-multipartiality-shared-meanin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hyperlink" Target="https://www.linkedin.com/pulse/facilitator-navigating-power-dynamics-jennifer-redmond-knight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ndyhuggett.com/blog/tips-for-facilitating-hybrid-classe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blueprintsfc.org/guide/hosting-virtual-hybrid-meetings/" TargetMode="External"/><Relationship Id="rId5" Type="http://schemas.openxmlformats.org/officeDocument/2006/relationships/hyperlink" Target="https://www.sessionlab.com/blog/asynchronous-learning/" TargetMode="External"/><Relationship Id="rId4" Type="http://schemas.openxmlformats.org/officeDocument/2006/relationships/hyperlink" Target="https://www.trainingforchange.org/training_tools/facilitating-hybrid-groups-onlin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21/06/what-it-takes-to-run-a-great-hybrid-meet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weinraub87/status/15886276582122496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g"/><Relationship Id="rId5" Type="http://schemas.openxmlformats.org/officeDocument/2006/relationships/hyperlink" Target="https://www.priyaparker.com/the-hybrid-gathering-guide" TargetMode="External"/><Relationship Id="rId4" Type="http://schemas.openxmlformats.org/officeDocument/2006/relationships/hyperlink" Target="https://www.priyaparker.com/book-art-of-gather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reads.com/book/show/927064.Facilitator_s_Guide_to_Participatory_Decision_Mak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laL3MG0Ghaq5LUOq7RqIrDsydyHpx-cj-1YN8rVA9wk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://www.leadinggroupsonline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shops.wor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hyperlink" Target="https://workshops.work/podcast/03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pyblogger.com/webinars-engage-conver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eou.com/blogs/inspiration/online-learning-designing-for-engagement-and-collabora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372" name="Google Shape;372;p60" descr="Please introduce yourself by name, title, and where you are joining us from"/>
          <p:cNvSpPr txBox="1">
            <a:spLocks noGrp="1"/>
          </p:cNvSpPr>
          <p:nvPr>
            <p:ph type="ctrTitle"/>
          </p:nvPr>
        </p:nvSpPr>
        <p:spPr>
          <a:xfrm>
            <a:off x="685800" y="1636650"/>
            <a:ext cx="58974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rPr lang="en" sz="3000" b="1"/>
              <a:t>Virtual Facilitation Resources</a:t>
            </a:r>
            <a:endParaRPr sz="30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9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9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457" name="Google Shape;457;p69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363675" y="43060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Liberating Structures Menu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9"/>
          <p:cNvSpPr txBox="1">
            <a:spLocks noGrp="1"/>
          </p:cNvSpPr>
          <p:nvPr>
            <p:ph type="body" idx="1"/>
          </p:nvPr>
        </p:nvSpPr>
        <p:spPr>
          <a:xfrm>
            <a:off x="492225" y="1110663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menu of activities and approaches to encourage inclusive interactions, listening, and planning. Each is presented as a “mini” facilitation guide. Range from simple to complex.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Liberating Structures</a:t>
            </a:r>
            <a:r>
              <a:rPr lang="en"/>
              <a:t> menu of approaches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59" name="Google Shape;459;p69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 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Engagement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Website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0" name="Google Shape;46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950" y="430600"/>
            <a:ext cx="3849251" cy="377047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67" name="Google Shape;467;p70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6302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IDEO: 4 Reasons Warm-Ups Will Fundamentally Change Your Work</a:t>
            </a:r>
            <a:endParaRPr/>
          </a:p>
        </p:txBody>
      </p:sp>
      <p:sp>
        <p:nvSpPr>
          <p:cNvPr id="468" name="Google Shape;468;p70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Provides 4 reasons that warm-ups are important for collaborative working sessions.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https://www.ideo.com/blog/4-reasons-warm-ups-will-fundamentally-change-your-work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69" name="Google Shape;469;p70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Engagement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0" name="Google Shape;47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200" y="3220850"/>
            <a:ext cx="2325025" cy="15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675" y="1965934"/>
            <a:ext cx="2325025" cy="155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6501" y="399549"/>
            <a:ext cx="3110600" cy="17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1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79" name="Google Shape;479;p71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Excerpt: Seven Types of Meeting Goals </a:t>
            </a:r>
            <a:endParaRPr/>
          </a:p>
        </p:txBody>
      </p:sp>
      <p:sp>
        <p:nvSpPr>
          <p:cNvPr id="480" name="Google Shape;480;p71"/>
          <p:cNvSpPr txBox="1">
            <a:spLocks noGrp="1"/>
          </p:cNvSpPr>
          <p:nvPr>
            <p:ph type="body" idx="1"/>
          </p:nvPr>
        </p:nvSpPr>
        <p:spPr>
          <a:xfrm>
            <a:off x="685800" y="1243075"/>
            <a:ext cx="4092300" cy="2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chart on the right from </a:t>
            </a:r>
            <a:r>
              <a:rPr lang="en" u="sng">
                <a:solidFill>
                  <a:schemeClr val="hlink"/>
                </a:solidFill>
                <a:hlinkClick r:id="rId3" action="ppaction://hlinksldjump"/>
              </a:rPr>
              <a:t>The Facilitator’s Guide to Participatory Decision-Making</a:t>
            </a:r>
            <a:r>
              <a:rPr lang="en"/>
              <a:t> (p.162) provides an incredibly helpful list of things that we might want to accomplish during a meeting, or one small part of a meeting. Forcing yourself to identify what you want to accomplish is outrageously helpful for design -- and opens up a world of structures that align to that purpose. </a:t>
            </a:r>
            <a:endParaRPr sz="1800" b="1"/>
          </a:p>
        </p:txBody>
      </p:sp>
      <p:pic>
        <p:nvPicPr>
          <p:cNvPr id="481" name="Google Shape;4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5650" y="476250"/>
            <a:ext cx="3151949" cy="4250962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2" name="Google Shape;482;p71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Agenda Building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Book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2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7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89" name="Google Shape;489;p72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Training Delivery: Engagement Strategies</a:t>
            </a:r>
            <a:endParaRPr/>
          </a:p>
        </p:txBody>
      </p:sp>
      <p:sp>
        <p:nvSpPr>
          <p:cNvPr id="490" name="Google Shape;490;p72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Job aid offering quick ideas on matching virtual tools to type of engagement. Great for a quick reference!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91" name="Google Shape;491;p72"/>
          <p:cNvSpPr txBox="1"/>
          <p:nvPr/>
        </p:nvSpPr>
        <p:spPr>
          <a:xfrm>
            <a:off x="235875" y="4054725"/>
            <a:ext cx="304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Engagement &amp; Participation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Job Aid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92" name="Google Shape;49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925" y="947250"/>
            <a:ext cx="4061100" cy="294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3"/>
          <p:cNvSpPr txBox="1">
            <a:spLocks noGrp="1"/>
          </p:cNvSpPr>
          <p:nvPr>
            <p:ph type="title"/>
          </p:nvPr>
        </p:nvSpPr>
        <p:spPr>
          <a:xfrm>
            <a:off x="1143000" y="454500"/>
            <a:ext cx="70377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 b="1"/>
              <a:t>MANAGING TRICKY SITUATIONS/PEOPLE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/>
              <a:t>(Resources and Ideas)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sz="1700"/>
          </a:p>
        </p:txBody>
      </p:sp>
      <p:sp>
        <p:nvSpPr>
          <p:cNvPr id="498" name="Google Shape;498;p73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4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7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05" name="Google Shape;505;p74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Facilitation: Tips for dealing with difficult dynamics</a:t>
            </a:r>
            <a:endParaRPr/>
          </a:p>
        </p:txBody>
      </p:sp>
      <p:sp>
        <p:nvSpPr>
          <p:cNvPr id="506" name="Google Shape;506;p74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handout of common problems, typical mistakes and effective solutions f</a:t>
            </a:r>
            <a:r>
              <a:rPr lang="en">
                <a:solidFill>
                  <a:schemeClr val="accent3"/>
                </a:solidFill>
              </a:rPr>
              <a:t>rom the UK’s National Health Service Facilitator’s Toolkit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/>
              <a:t>See pages 69-74 in the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Facilitator’s Toolkit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07" name="Google Shape;507;p74"/>
          <p:cNvSpPr txBox="1"/>
          <p:nvPr/>
        </p:nvSpPr>
        <p:spPr>
          <a:xfrm>
            <a:off x="235875" y="4054725"/>
            <a:ext cx="345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Managing Tricky Situations/People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Handout</a:t>
            </a:r>
            <a:endParaRPr sz="1200" b="1">
              <a:solidFill>
                <a:srgbClr val="E7E7E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8" name="Google Shape;50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200" y="446625"/>
            <a:ext cx="3804000" cy="425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5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75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15" name="Google Shape;515;p75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 vs. Control and Oppression</a:t>
            </a:r>
            <a:endParaRPr/>
          </a:p>
        </p:txBody>
      </p:sp>
      <p:sp>
        <p:nvSpPr>
          <p:cNvPr id="516" name="Google Shape;516;p75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Nancy White (Full Circle Associates) warns against “facipulation” - controlling and oppressing others through well-meaning facilitation.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https://fullcirc.com/2021/03/08/what-does-consent-look-like-to-you-as-a-facilitator/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17" name="Google Shape;517;p75"/>
          <p:cNvSpPr txBox="1"/>
          <p:nvPr/>
        </p:nvSpPr>
        <p:spPr>
          <a:xfrm>
            <a:off x="235875" y="4054725"/>
            <a:ext cx="358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Managing Tricky Situations/People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 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18" name="Google Shape;51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675" y="2716875"/>
            <a:ext cx="2934450" cy="192815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9" name="Google Shape;51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677" y="542724"/>
            <a:ext cx="2934449" cy="192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6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very </a:t>
            </a:r>
            <a:r>
              <a:rPr lang="en" u="sng">
                <a:solidFill>
                  <a:schemeClr val="hlink"/>
                </a:solidFill>
                <a:hlinkClick r:id="rId3"/>
              </a:rPr>
              <a:t>quick list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 </a:t>
            </a:r>
            <a:r>
              <a:rPr lang="en"/>
              <a:t>of 4 common problems and potential solutions. Handy quick reference mid-event when things go wrong. Ultimately, planning ahead is your best defense! Check out her other resources.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Gill Sans"/>
              <a:buChar char="●"/>
            </a:pPr>
            <a:r>
              <a:rPr lang="en">
                <a:solidFill>
                  <a:schemeClr val="lt2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https://www.cindyhuggett.com/resources/#!/checklists</a:t>
            </a:r>
            <a:r>
              <a:rPr lang="en">
                <a:solidFill>
                  <a:schemeClr val="lt2"/>
                </a:solidFill>
              </a:rPr>
              <a:t> 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25" name="Google Shape;525;p76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6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27" name="Google Shape;527;p76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Training Troubleshooting Guide (and other checklists) by Cindy Huggett</a:t>
            </a:r>
            <a:endParaRPr/>
          </a:p>
        </p:txBody>
      </p:sp>
      <p:sp>
        <p:nvSpPr>
          <p:cNvPr id="528" name="Google Shape;528;p76"/>
          <p:cNvSpPr txBox="1"/>
          <p:nvPr/>
        </p:nvSpPr>
        <p:spPr>
          <a:xfrm>
            <a:off x="235875" y="4054725"/>
            <a:ext cx="348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Troubleshooting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Checklist/Reference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9" name="Google Shape;529;p76"/>
          <p:cNvSpPr/>
          <p:nvPr/>
        </p:nvSpPr>
        <p:spPr>
          <a:xfrm>
            <a:off x="5336750" y="2792350"/>
            <a:ext cx="3264300" cy="177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SCREENSHARE HERE</a:t>
            </a:r>
            <a:endParaRPr/>
          </a:p>
        </p:txBody>
      </p:sp>
      <p:pic>
        <p:nvPicPr>
          <p:cNvPr id="530" name="Google Shape;53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50262">
            <a:off x="5892575" y="399550"/>
            <a:ext cx="21526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8280" y="2798625"/>
            <a:ext cx="4105718" cy="19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7"/>
          <p:cNvSpPr/>
          <p:nvPr/>
        </p:nvSpPr>
        <p:spPr>
          <a:xfrm>
            <a:off x="0" y="3780050"/>
            <a:ext cx="4777800" cy="10137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7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538" name="Google Shape;538;p77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 for Power Dynamics &amp; Inclusive Facilitation Practices</a:t>
            </a:r>
            <a:endParaRPr/>
          </a:p>
        </p:txBody>
      </p:sp>
      <p:sp>
        <p:nvSpPr>
          <p:cNvPr id="539" name="Google Shape;539;p77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Recommended techniques for inclusiveness and dealing with power dynamics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Let’s Get Practical: 3 Key Inclusive Facilitation Practices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Facilitator: Navigating power dynamics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40" name="Google Shape;540;p77"/>
          <p:cNvSpPr txBox="1"/>
          <p:nvPr/>
        </p:nvSpPr>
        <p:spPr>
          <a:xfrm>
            <a:off x="235875" y="3830650"/>
            <a:ext cx="341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Managing Tricky Situations/People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41" name="Google Shape;54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8850" y="321113"/>
            <a:ext cx="3684396" cy="450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8"/>
          <p:cNvSpPr txBox="1">
            <a:spLocks noGrp="1"/>
          </p:cNvSpPr>
          <p:nvPr>
            <p:ph type="title"/>
          </p:nvPr>
        </p:nvSpPr>
        <p:spPr>
          <a:xfrm>
            <a:off x="1143000" y="454500"/>
            <a:ext cx="70377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 b="1"/>
              <a:t>FACILITATING HYBRID MEETINGS</a:t>
            </a:r>
            <a:br>
              <a:rPr lang="en" b="1"/>
            </a:br>
            <a:r>
              <a:rPr lang="en" b="1"/>
              <a:t>in-person + virtual participants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/>
              <a:t>(Resources and Ideas)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sz="1700"/>
          </a:p>
        </p:txBody>
      </p:sp>
      <p:sp>
        <p:nvSpPr>
          <p:cNvPr id="547" name="Google Shape;547;p78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61"/>
          <p:cNvGraphicFramePr/>
          <p:nvPr/>
        </p:nvGraphicFramePr>
        <p:xfrm>
          <a:off x="354800" y="1134250"/>
          <a:ext cx="3619500" cy="2484090"/>
        </p:xfrm>
        <a:graphic>
          <a:graphicData uri="http://schemas.openxmlformats.org/drawingml/2006/table">
            <a:tbl>
              <a:tblPr>
                <a:noFill/>
                <a:tableStyleId>{D4D12EB9-8F03-43D9-AB80-9F5FCCD8101B}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FFFF"/>
                          </a:solidFill>
                        </a:rPr>
                        <a:t>Resource Categories</a:t>
                      </a:r>
                      <a:endParaRPr sz="13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C9DAF8"/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Engagement &amp; Participation</a:t>
                      </a:r>
                      <a:endParaRPr sz="1300">
                        <a:solidFill>
                          <a:srgbClr val="C9DAF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C9DAF8"/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Managing Tricky Situations/People</a:t>
                      </a:r>
                      <a:endParaRPr sz="1300">
                        <a:solidFill>
                          <a:srgbClr val="C9DAF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C9DAF8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Facilitating Hybrid Meetings</a:t>
                      </a:r>
                      <a:endParaRPr sz="1300">
                        <a:solidFill>
                          <a:srgbClr val="C9DAF8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C9DAF8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(In</a:t>
                      </a:r>
                      <a:r>
                        <a:rPr lang="en" sz="1300" u="sng">
                          <a:solidFill>
                            <a:srgbClr val="C9DAF8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-</a:t>
                      </a:r>
                      <a:r>
                        <a:rPr lang="en" sz="1300" u="sng">
                          <a:solidFill>
                            <a:srgbClr val="C9DAF8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Person + Virtual Participants)</a:t>
                      </a:r>
                      <a:endParaRPr sz="1300">
                        <a:solidFill>
                          <a:srgbClr val="C9DAF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sng">
                          <a:solidFill>
                            <a:srgbClr val="C9DAF8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	</a:t>
                      </a:r>
                      <a:endParaRPr sz="1300">
                        <a:solidFill>
                          <a:srgbClr val="C9DAF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rgbClr val="C9DAF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9" name="Google Shape;379;p61"/>
          <p:cNvSpPr txBox="1">
            <a:spLocks noGrp="1"/>
          </p:cNvSpPr>
          <p:nvPr>
            <p:ph type="title"/>
          </p:nvPr>
        </p:nvSpPr>
        <p:spPr>
          <a:xfrm>
            <a:off x="305104" y="448885"/>
            <a:ext cx="7772400" cy="458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Table of Contents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9"/>
          <p:cNvSpPr txBox="1"/>
          <p:nvPr/>
        </p:nvSpPr>
        <p:spPr>
          <a:xfrm>
            <a:off x="818875" y="1307350"/>
            <a:ext cx="74976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Tips for facilitating hybrid classes</a:t>
            </a:r>
            <a:endParaRPr sz="2400" u="sng">
              <a:solidFill>
                <a:schemeClr val="lt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 to Facilitating “Hybrid” Online Groups</a:t>
            </a:r>
            <a:endParaRPr sz="2400" u="sng">
              <a:solidFill>
                <a:schemeClr val="lt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Asynchronous Learning to EngageOnline Learners (Case Study)</a:t>
            </a:r>
            <a:endParaRPr sz="2400" u="sng">
              <a:solidFill>
                <a:schemeClr val="lt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Sierra Club: How to Draft: Hosting virtual/hybrid meetings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53" name="Google Shape;553;p79"/>
          <p:cNvSpPr txBox="1">
            <a:spLocks noGrp="1"/>
          </p:cNvSpPr>
          <p:nvPr>
            <p:ph type="title"/>
          </p:nvPr>
        </p:nvSpPr>
        <p:spPr>
          <a:xfrm>
            <a:off x="1143000" y="530725"/>
            <a:ext cx="6801600" cy="45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may be hard to find!? </a:t>
            </a:r>
            <a:br>
              <a:rPr lang="en"/>
            </a:br>
            <a:r>
              <a:rPr lang="en" sz="1800" i="1"/>
              <a:t>Here’s some to get us started on what we even mean by “hybrid” </a:t>
            </a:r>
            <a:endParaRPr sz="1800" i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0"/>
          <p:cNvSpPr/>
          <p:nvPr/>
        </p:nvSpPr>
        <p:spPr>
          <a:xfrm>
            <a:off x="5360225" y="500825"/>
            <a:ext cx="1481400" cy="19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IMAGE 1 HERE</a:t>
            </a:r>
            <a:endParaRPr>
              <a:solidFill>
                <a:srgbClr val="888888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9" name="Google Shape;559;p80"/>
          <p:cNvSpPr/>
          <p:nvPr/>
        </p:nvSpPr>
        <p:spPr>
          <a:xfrm>
            <a:off x="7119675" y="507950"/>
            <a:ext cx="1481400" cy="19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IMAGE 2 HERE</a:t>
            </a:r>
            <a:endParaRPr/>
          </a:p>
        </p:txBody>
      </p:sp>
      <p:sp>
        <p:nvSpPr>
          <p:cNvPr id="560" name="Google Shape;560;p80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80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562" name="Google Shape;562;p80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In-person, online, hybrid: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future</a:t>
            </a:r>
            <a:endParaRPr/>
          </a:p>
        </p:txBody>
      </p:sp>
      <p:sp>
        <p:nvSpPr>
          <p:cNvPr id="563" name="Google Shape;563;p80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KM4Dev - Bev Wenger-Trayner has just posted a great blog post giving some design and facilitation principles for hybrid events.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/>
              <a:t>https://wenger-trayner.com/reflections/in-person-online-hybrid-the-future/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64" name="Google Shape;564;p80"/>
          <p:cNvSpPr txBox="1"/>
          <p:nvPr/>
        </p:nvSpPr>
        <p:spPr>
          <a:xfrm>
            <a:off x="235875" y="4054725"/>
            <a:ext cx="3701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 Facilitating Hybrid Meetings/Events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 Post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5" name="Google Shape;565;p80"/>
          <p:cNvSpPr/>
          <p:nvPr/>
        </p:nvSpPr>
        <p:spPr>
          <a:xfrm>
            <a:off x="5336750" y="2792350"/>
            <a:ext cx="3264300" cy="177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SCREENSHARE HERE</a:t>
            </a:r>
            <a:endParaRPr/>
          </a:p>
        </p:txBody>
      </p:sp>
      <p:pic>
        <p:nvPicPr>
          <p:cNvPr id="566" name="Google Shape;56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114" y="2001275"/>
            <a:ext cx="3901562" cy="2792349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7" name="Google Shape;56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550" y="507950"/>
            <a:ext cx="3482700" cy="1521841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1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1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74" name="Google Shape;574;p81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from HBR: What It Takes to Run a Great Hybrid Meeting</a:t>
            </a:r>
            <a:endParaRPr/>
          </a:p>
        </p:txBody>
      </p:sp>
      <p:sp>
        <p:nvSpPr>
          <p:cNvPr id="575" name="Google Shape;575;p81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Eight best practices to help make your hybrid meetings more effective.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https://hbr.org/2021/06/what-it-takes-to-run-a-great-hybrid-meeting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76" name="Google Shape;576;p81"/>
          <p:cNvSpPr txBox="1"/>
          <p:nvPr/>
        </p:nvSpPr>
        <p:spPr>
          <a:xfrm>
            <a:off x="235875" y="4054725"/>
            <a:ext cx="434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Facilitating Hybrid Meetings/Events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Article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7" name="Google Shape;577;p81"/>
          <p:cNvSpPr txBox="1"/>
          <p:nvPr/>
        </p:nvSpPr>
        <p:spPr>
          <a:xfrm>
            <a:off x="5035200" y="647700"/>
            <a:ext cx="3457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Up your audio game.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Explore a technology boost.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Consider video from the remote participant perspective.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Make remote participants full sized.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Test the technology in advance.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Design meetings for all attendees.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Provide strong facilitation.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AutoNum type="arabicPeriod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Give each remote participant an in-room “avatar.”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2"/>
          <p:cNvSpPr/>
          <p:nvPr/>
        </p:nvSpPr>
        <p:spPr>
          <a:xfrm>
            <a:off x="5360225" y="500825"/>
            <a:ext cx="1481400" cy="19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I love her discussion of "the center of gravity" </a:t>
            </a:r>
            <a:r>
              <a:rPr lang="en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https://twitter.com/mweinraub87/status/1588627658212249600</a:t>
            </a:r>
            <a:endParaRPr>
              <a:solidFill>
                <a:srgbClr val="88888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-Micahel Weinraub</a:t>
            </a:r>
            <a:endParaRPr>
              <a:solidFill>
                <a:srgbClr val="888888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3" name="Google Shape;583;p82"/>
          <p:cNvSpPr/>
          <p:nvPr/>
        </p:nvSpPr>
        <p:spPr>
          <a:xfrm>
            <a:off x="7119675" y="507950"/>
            <a:ext cx="1481400" cy="199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rPr>
              <a:t>From the author of </a:t>
            </a:r>
            <a:r>
              <a:rPr lang="en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The Art of Gathering</a:t>
            </a:r>
            <a:endParaRPr/>
          </a:p>
        </p:txBody>
      </p:sp>
      <p:sp>
        <p:nvSpPr>
          <p:cNvPr id="584" name="Google Shape;584;p82"/>
          <p:cNvSpPr/>
          <p:nvPr/>
        </p:nvSpPr>
        <p:spPr>
          <a:xfrm>
            <a:off x="0" y="3780050"/>
            <a:ext cx="4777800" cy="10137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8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586" name="Google Shape;586;p82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Guide for Hosting Hybrid Gatherings - Priya Parker</a:t>
            </a:r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short guide with tips for hybrid events. You need to sign in to receive the free guide.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https://www.priyaparker.com/the-hybrid-gathering-guide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588" name="Google Shape;588;p82"/>
          <p:cNvSpPr txBox="1"/>
          <p:nvPr/>
        </p:nvSpPr>
        <p:spPr>
          <a:xfrm>
            <a:off x="235875" y="3830650"/>
            <a:ext cx="341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Hybrid Facilitation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PDF Guide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9" name="Google Shape;58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0225" y="2697550"/>
            <a:ext cx="2993434" cy="199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2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62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86" name="Google Shape;386;p62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Book: Facilitator’s Guide to Participatory Decision-Making</a:t>
            </a:r>
            <a:endParaRPr/>
          </a:p>
        </p:txBody>
      </p:sp>
      <p:sp>
        <p:nvSpPr>
          <p:cNvPr id="387" name="Google Shape;387;p62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eminently practical book by Sam Kaner and co-authors. So many wonderful resources to understand how to approach meeting design and to structure your meeting to align to your goals (see right). Highly recommended.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/>
              <a:t>Book on </a:t>
            </a:r>
            <a:r>
              <a:rPr lang="en" u="sng">
                <a:solidFill>
                  <a:schemeClr val="hlink"/>
                </a:solidFill>
                <a:hlinkClick r:id="rId3"/>
              </a:rPr>
              <a:t>Goodreads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pic>
        <p:nvPicPr>
          <p:cNvPr id="388" name="Google Shape;38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113" y="651400"/>
            <a:ext cx="1481330" cy="199807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9" name="Google Shape;38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9663" y="507838"/>
            <a:ext cx="1481326" cy="1997844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62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Agenda Building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Book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1" name="Google Shape;391;p62"/>
          <p:cNvSpPr txBox="1"/>
          <p:nvPr/>
        </p:nvSpPr>
        <p:spPr>
          <a:xfrm>
            <a:off x="7821600" y="0"/>
            <a:ext cx="1322400" cy="400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EXAMPLE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>
            <a:spLocks noGrp="1"/>
          </p:cNvSpPr>
          <p:nvPr>
            <p:ph type="title"/>
          </p:nvPr>
        </p:nvSpPr>
        <p:spPr>
          <a:xfrm>
            <a:off x="1173525" y="454500"/>
            <a:ext cx="70377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 b="1"/>
              <a:t>ENGAGEMENT &amp; PARTICIPATION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"/>
              <a:t>(Resources &amp;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sz="1700"/>
          </a:p>
        </p:txBody>
      </p:sp>
      <p:sp>
        <p:nvSpPr>
          <p:cNvPr id="397" name="Google Shape;397;p63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04" name="Google Shape;404;p64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Leading Groups Online: </a:t>
            </a:r>
            <a:endParaRPr/>
          </a:p>
        </p:txBody>
      </p:sp>
      <p:sp>
        <p:nvSpPr>
          <p:cNvPr id="405" name="Google Shape;405;p64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read with all the basics in one place, distilled to 10 Principles. Include lots of </a:t>
            </a:r>
            <a:r>
              <a:rPr lang="en" u="sng">
                <a:solidFill>
                  <a:schemeClr val="hlink"/>
                </a:solidFill>
                <a:hlinkClick r:id="rId3"/>
              </a:rPr>
              <a:t>examples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 </a:t>
            </a:r>
            <a:r>
              <a:rPr lang="en"/>
              <a:t>for use in any platform.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/>
              <a:t>Leading Groups Online - </a:t>
            </a:r>
            <a:r>
              <a:rPr lang="en" u="sng">
                <a:solidFill>
                  <a:schemeClr val="hlink"/>
                </a:solidFill>
                <a:hlinkClick r:id="rId4"/>
              </a:rPr>
              <a:t>free download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Available in 5 languages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06" name="Google Shape;406;p64"/>
          <p:cNvSpPr txBox="1"/>
          <p:nvPr/>
        </p:nvSpPr>
        <p:spPr>
          <a:xfrm>
            <a:off x="235875" y="4054725"/>
            <a:ext cx="310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General Engagement Principles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Guide/PDF with templates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7" name="Google Shape;40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9746">
            <a:off x="4657726" y="253275"/>
            <a:ext cx="2864650" cy="40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1161">
            <a:off x="6079480" y="1709713"/>
            <a:ext cx="2723716" cy="311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5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15" name="Google Shape;415;p65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372050" y="399575"/>
            <a:ext cx="4349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Podcast: Decision Making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65"/>
          <p:cNvSpPr txBox="1">
            <a:spLocks noGrp="1"/>
          </p:cNvSpPr>
          <p:nvPr>
            <p:ph type="body" idx="1"/>
          </p:nvPr>
        </p:nvSpPr>
        <p:spPr>
          <a:xfrm>
            <a:off x="428050" y="1017400"/>
            <a:ext cx="3449100" cy="29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Description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I’ve come to be a big fan of Myriam Hadnes’ work through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https://workshops.work/</a:t>
            </a:r>
            <a:r>
              <a:rPr lang="en" sz="1400"/>
              <a:t>. This conversation w/ “decision designer” Marjolijn de Graaf provides a great justification for being transparent about what you’re asking folks to do and how decisions are made. That transparency puts folks at ease and invites them to participate fully.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Links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Char char="●"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https://workshops.work/podcast/037/</a:t>
            </a:r>
            <a:r>
              <a:rPr lang="en" sz="1400"/>
              <a:t>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17" name="Google Shape;417;p65"/>
          <p:cNvSpPr txBox="1"/>
          <p:nvPr/>
        </p:nvSpPr>
        <p:spPr>
          <a:xfrm>
            <a:off x="235875" y="4054725"/>
            <a:ext cx="315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Engagement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Podcast and website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8" name="Google Shape;4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1725" y="780550"/>
            <a:ext cx="4919471" cy="3761421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425" name="Google Shape;425;p66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46056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 Golden Rules for Hosting Webinars that Engage and Convert</a:t>
            </a:r>
            <a:endParaRPr/>
          </a:p>
        </p:txBody>
      </p:sp>
      <p:sp>
        <p:nvSpPr>
          <p:cNvPr id="426" name="Google Shape;426;p66"/>
          <p:cNvSpPr txBox="1">
            <a:spLocks noGrp="1"/>
          </p:cNvSpPr>
          <p:nvPr>
            <p:ph type="body" idx="1"/>
          </p:nvPr>
        </p:nvSpPr>
        <p:spPr>
          <a:xfrm>
            <a:off x="685800" y="1366900"/>
            <a:ext cx="42801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create a webinar that’s engaging? How do we create a learning space that is interesting and gives the learner a reason to listen and participate?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copyblogger.com/webinars-engage-convert/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27" name="Google Shape;427;p66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Engagement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8" name="Google Shape;42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8600" y="1641625"/>
            <a:ext cx="3164449" cy="316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600" y="490000"/>
            <a:ext cx="3164449" cy="140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7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7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36" name="Google Shape;436;p67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280050" y="233375"/>
            <a:ext cx="4844700" cy="11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8 Dimensions of Leadership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(DiSC Strategies for Becoming a Better Leader)</a:t>
            </a:r>
            <a:endParaRPr sz="2200"/>
          </a:p>
        </p:txBody>
      </p:sp>
      <p:sp>
        <p:nvSpPr>
          <p:cNvPr id="437" name="Google Shape;437;p67"/>
          <p:cNvSpPr txBox="1">
            <a:spLocks noGrp="1"/>
          </p:cNvSpPr>
          <p:nvPr>
            <p:ph type="body" idx="1"/>
          </p:nvPr>
        </p:nvSpPr>
        <p:spPr>
          <a:xfrm>
            <a:off x="336050" y="1493575"/>
            <a:ext cx="4441800" cy="2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Helps you identify yours and coworkers styles of leadership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Helps showcase how everyone brings something different to the table and to complement each other. 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Gill Sans"/>
              <a:buChar char="●"/>
            </a:pPr>
            <a:r>
              <a:rPr lang="en"/>
              <a:t>Found on Amazon and Library websites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38" name="Google Shape;438;p67"/>
          <p:cNvSpPr txBox="1"/>
          <p:nvPr/>
        </p:nvSpPr>
        <p:spPr>
          <a:xfrm>
            <a:off x="235875" y="3978525"/>
            <a:ext cx="454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Leadership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Book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9" name="Google Shape;43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6575" y="233375"/>
            <a:ext cx="1054850" cy="1563399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0" name="Google Shape;44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125" y="1842763"/>
            <a:ext cx="4060650" cy="295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/>
          <p:nvPr/>
        </p:nvSpPr>
        <p:spPr>
          <a:xfrm>
            <a:off x="0" y="4054725"/>
            <a:ext cx="4777800" cy="7389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sldNum" idx="12"/>
          </p:nvPr>
        </p:nvSpPr>
        <p:spPr>
          <a:xfrm>
            <a:off x="68580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47" name="Google Shape;447;p68" descr="SURVEY RESULTS &#10;WHAT WE ASKED AND WHAT WE HEARD YOU SAY"/>
          <p:cNvSpPr txBox="1">
            <a:spLocks noGrp="1"/>
          </p:cNvSpPr>
          <p:nvPr>
            <p:ph type="title"/>
          </p:nvPr>
        </p:nvSpPr>
        <p:spPr>
          <a:xfrm>
            <a:off x="685800" y="399550"/>
            <a:ext cx="69003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IDEO U - Online Learning: Designing for Engagement and Collaboration</a:t>
            </a:r>
            <a:endParaRPr/>
          </a:p>
        </p:txBody>
      </p:sp>
      <p:sp>
        <p:nvSpPr>
          <p:cNvPr id="448" name="Google Shape;448;p68"/>
          <p:cNvSpPr txBox="1">
            <a:spLocks noGrp="1"/>
          </p:cNvSpPr>
          <p:nvPr>
            <p:ph type="body" idx="1"/>
          </p:nvPr>
        </p:nvSpPr>
        <p:spPr>
          <a:xfrm>
            <a:off x="685800" y="1366888"/>
            <a:ext cx="4092300" cy="2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Description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Tips and reflection/ design questions to help adapt material and identify appropriate engagement techniques for the virtual environment - written by Olivia Vagelos, a learning experience and community designer at IDEO U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Links</a:t>
            </a:r>
            <a:endParaRPr sz="18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u="sng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Gill Sans"/>
              <a:buChar char="●"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https://www.ideou.com/blogs/inspiration/online-learning-designing-for-engagement-and-collaboration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endParaRPr sz="1800" b="1"/>
          </a:p>
        </p:txBody>
      </p:sp>
      <p:sp>
        <p:nvSpPr>
          <p:cNvPr id="449" name="Google Shape;449;p68"/>
          <p:cNvSpPr txBox="1"/>
          <p:nvPr/>
        </p:nvSpPr>
        <p:spPr>
          <a:xfrm>
            <a:off x="235875" y="4054725"/>
            <a:ext cx="24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Category: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Engagement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Resource Type:</a:t>
            </a:r>
            <a:r>
              <a:rPr lang="en" sz="1200">
                <a:solidFill>
                  <a:srgbClr val="E7E7E5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Blog</a:t>
            </a:r>
            <a:endParaRPr sz="12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0" name="Google Shape;45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36134">
            <a:off x="5556304" y="1544352"/>
            <a:ext cx="2816045" cy="2121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.9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Microsoft Office PowerPoint</Application>
  <PresentationFormat>On-screen Show (16:9)</PresentationFormat>
  <Paragraphs>242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Century Gothic</vt:lpstr>
      <vt:lpstr>Arial</vt:lpstr>
      <vt:lpstr>Calibri</vt:lpstr>
      <vt:lpstr>Open Sans</vt:lpstr>
      <vt:lpstr>Roboto</vt:lpstr>
      <vt:lpstr>Gill Sans</vt:lpstr>
      <vt:lpstr>PT Sans Narrow</vt:lpstr>
      <vt:lpstr>Material</vt:lpstr>
      <vt:lpstr>16.9-Template_12.7.2016</vt:lpstr>
      <vt:lpstr>Virtual Facilitation Resources</vt:lpstr>
      <vt:lpstr>Table of Contents</vt:lpstr>
      <vt:lpstr>Book: Facilitator’s Guide to Participatory Decision-Making</vt:lpstr>
      <vt:lpstr>ENGAGEMENT &amp; PARTICIPATION  (Resources &amp; Ideas)   </vt:lpstr>
      <vt:lpstr>Leading Groups Online: </vt:lpstr>
      <vt:lpstr>Podcast: Decision Making </vt:lpstr>
      <vt:lpstr>7 Golden Rules for Hosting Webinars that Engage and Convert</vt:lpstr>
      <vt:lpstr>The 8 Dimensions of Leadership (DiSC Strategies for Becoming a Better Leader)</vt:lpstr>
      <vt:lpstr>IDEO U - Online Learning: Designing for Engagement and Collaboration</vt:lpstr>
      <vt:lpstr>Liberating Structures Menu </vt:lpstr>
      <vt:lpstr>IDEO: 4 Reasons Warm-Ups Will Fundamentally Change Your Work</vt:lpstr>
      <vt:lpstr>Excerpt: Seven Types of Meeting Goals </vt:lpstr>
      <vt:lpstr>Virtual Training Delivery: Engagement Strategies</vt:lpstr>
      <vt:lpstr>MANAGING TRICKY SITUATIONS/PEOPLE (Resources and Ideas)   </vt:lpstr>
      <vt:lpstr>Effective Facilitation: Tips for dealing with difficult dynamics</vt:lpstr>
      <vt:lpstr>Management vs. Control and Oppression</vt:lpstr>
      <vt:lpstr>Virtual Training Troubleshooting Guide (and other checklists) by Cindy Huggett</vt:lpstr>
      <vt:lpstr>Techniques for Power Dynamics &amp; Inclusive Facilitation Practices</vt:lpstr>
      <vt:lpstr>FACILITATING HYBRID MEETINGS in-person + virtual participants (Resources and Ideas)   </vt:lpstr>
      <vt:lpstr>Resources may be hard to find!?  Here’s some to get us started on what we even mean by “hybrid” </vt:lpstr>
      <vt:lpstr>In-person, online, hybrid:  the future</vt:lpstr>
      <vt:lpstr>Article from HBR: What It Takes to Run a Great Hybrid Meeting</vt:lpstr>
      <vt:lpstr>The Guide for Hosting Hybrid Gatherings - Priya Parker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Facilitation Resources</dc:title>
  <cp:lastModifiedBy>Emily Dockery</cp:lastModifiedBy>
  <cp:revision>1</cp:revision>
  <dcterms:modified xsi:type="dcterms:W3CDTF">2023-03-13T02:36:42Z</dcterms:modified>
</cp:coreProperties>
</file>